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8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564" autoAdjust="0"/>
    <p:restoredTop sz="92385" autoAdjust="0"/>
  </p:normalViewPr>
  <p:slideViewPr>
    <p:cSldViewPr snapToGrid="0">
      <p:cViewPr varScale="1">
        <p:scale>
          <a:sx n="103" d="100"/>
          <a:sy n="103" d="100"/>
        </p:scale>
        <p:origin x="11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64E503-7F4E-46A9-B52A-553C04E576A6}" type="doc">
      <dgm:prSet loTypeId="urn:microsoft.com/office/officeart/2005/8/layout/process4" loCatId="process" qsTypeId="urn:microsoft.com/office/officeart/2005/8/quickstyle/simple1" qsCatId="simple" csTypeId="urn:microsoft.com/office/officeart/2005/8/colors/accent0_2" csCatId="mainScheme" phldr="1"/>
      <dgm:spPr/>
    </dgm:pt>
    <dgm:pt modelId="{1C7CBAFD-50E0-4395-B458-E575F7A2785A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cs typeface="Calibri" panose="020F0502020204030204" pitchFamily="34" charset="0"/>
            </a:rPr>
            <a:t>Diagnoza strategiczna </a:t>
          </a:r>
        </a:p>
      </dgm:t>
    </dgm:pt>
    <dgm:pt modelId="{375C622A-94B6-4B7D-98E4-A93B71523BD4}" type="parTrans" cxnId="{AB8BC46F-BF7E-488D-BD89-71E8313107F8}">
      <dgm:prSet/>
      <dgm:spPr/>
      <dgm:t>
        <a:bodyPr/>
        <a:lstStyle/>
        <a:p>
          <a:endParaRPr lang="pl-PL"/>
        </a:p>
      </dgm:t>
    </dgm:pt>
    <dgm:pt modelId="{06DDB21B-41B9-4838-B0CC-4EAD00F89CBD}" type="sibTrans" cxnId="{AB8BC46F-BF7E-488D-BD89-71E8313107F8}">
      <dgm:prSet/>
      <dgm:spPr/>
      <dgm:t>
        <a:bodyPr/>
        <a:lstStyle/>
        <a:p>
          <a:endParaRPr lang="pl-PL"/>
        </a:p>
      </dgm:t>
    </dgm:pt>
    <dgm:pt modelId="{B80D4AAE-D30F-4EB3-B100-6DC2FE0A0999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cs typeface="Calibri" panose="020F0502020204030204" pitchFamily="34" charset="0"/>
            </a:rPr>
            <a:t>Identyfikacja założeń programowych</a:t>
          </a:r>
        </a:p>
      </dgm:t>
    </dgm:pt>
    <dgm:pt modelId="{5DDF6512-A74F-4EAA-A1F0-756ACCF49751}" type="parTrans" cxnId="{1321E407-8EFF-45A2-96F7-4D89462004F5}">
      <dgm:prSet/>
      <dgm:spPr/>
      <dgm:t>
        <a:bodyPr/>
        <a:lstStyle/>
        <a:p>
          <a:endParaRPr lang="pl-PL"/>
        </a:p>
      </dgm:t>
    </dgm:pt>
    <dgm:pt modelId="{62B8A11E-5534-4F11-A21D-A169A297CA8D}" type="sibTrans" cxnId="{1321E407-8EFF-45A2-96F7-4D89462004F5}">
      <dgm:prSet/>
      <dgm:spPr/>
      <dgm:t>
        <a:bodyPr/>
        <a:lstStyle/>
        <a:p>
          <a:endParaRPr lang="pl-PL"/>
        </a:p>
      </dgm:t>
    </dgm:pt>
    <dgm:pt modelId="{164FC37A-C163-4BDF-A850-5A79BDC82255}">
      <dgm:prSet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cs typeface="Calibri" panose="020F0502020204030204" pitchFamily="34" charset="0"/>
            </a:rPr>
            <a:t>Zatwierdzenie Programu</a:t>
          </a:r>
        </a:p>
      </dgm:t>
    </dgm:pt>
    <dgm:pt modelId="{DBDA1E1C-6923-4CCA-A71E-18DE5D05C71F}" type="parTrans" cxnId="{E86CC8AD-13D4-486F-B579-2F2E11F4C47D}">
      <dgm:prSet/>
      <dgm:spPr/>
      <dgm:t>
        <a:bodyPr/>
        <a:lstStyle/>
        <a:p>
          <a:endParaRPr lang="pl-PL"/>
        </a:p>
      </dgm:t>
    </dgm:pt>
    <dgm:pt modelId="{79A1C977-A34C-4C6F-ADEA-4B0E7676F2DB}" type="sibTrans" cxnId="{E86CC8AD-13D4-486F-B579-2F2E11F4C47D}">
      <dgm:prSet/>
      <dgm:spPr/>
      <dgm:t>
        <a:bodyPr/>
        <a:lstStyle/>
        <a:p>
          <a:endParaRPr lang="pl-PL"/>
        </a:p>
      </dgm:t>
    </dgm:pt>
    <dgm:pt modelId="{563D637D-C314-4991-8AD0-98C2921D9A3D}">
      <dgm:prSet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cs typeface="Calibri" panose="020F0502020204030204" pitchFamily="34" charset="0"/>
            </a:rPr>
            <a:t>Sporządzenie Projektu Programu Rozwoju Powiatu </a:t>
          </a:r>
        </a:p>
      </dgm:t>
    </dgm:pt>
    <dgm:pt modelId="{7EEE71FB-384B-4E81-9BC6-65A14448F09E}" type="parTrans" cxnId="{C7BC5C77-828B-4AF9-9E5E-1BB724EB2A3F}">
      <dgm:prSet/>
      <dgm:spPr/>
      <dgm:t>
        <a:bodyPr/>
        <a:lstStyle/>
        <a:p>
          <a:endParaRPr lang="pl-PL"/>
        </a:p>
      </dgm:t>
    </dgm:pt>
    <dgm:pt modelId="{F449F4A2-84B7-47A1-9581-240DC3C38BB8}" type="sibTrans" cxnId="{C7BC5C77-828B-4AF9-9E5E-1BB724EB2A3F}">
      <dgm:prSet/>
      <dgm:spPr/>
      <dgm:t>
        <a:bodyPr/>
        <a:lstStyle/>
        <a:p>
          <a:endParaRPr lang="pl-PL"/>
        </a:p>
      </dgm:t>
    </dgm:pt>
    <dgm:pt modelId="{ED8C8370-C33E-4310-BE14-9EE94A6BBAE7}">
      <dgm:prSet phldrT="[Tekst]" custT="1"/>
      <dgm:spPr/>
      <dgm:t>
        <a:bodyPr/>
        <a:lstStyle/>
        <a:p>
          <a:r>
            <a:rPr lang="pl-PL" sz="2000" dirty="0">
              <a:latin typeface="Calibri" panose="020F0502020204030204" pitchFamily="34" charset="0"/>
              <a:cs typeface="Calibri" panose="020F0502020204030204" pitchFamily="34" charset="0"/>
            </a:rPr>
            <a:t>Konsultacje społeczne projektu Programu wraz z uzgodnieniem konieczności przeprowadzenia strategicznej oceny oddziaływania na środowisko</a:t>
          </a:r>
        </a:p>
      </dgm:t>
    </dgm:pt>
    <dgm:pt modelId="{CFB5383C-D8E0-4364-8A4E-5B7BF313782C}" type="sibTrans" cxnId="{63C352C7-E28C-43D4-B4B8-A688082E4932}">
      <dgm:prSet/>
      <dgm:spPr/>
      <dgm:t>
        <a:bodyPr/>
        <a:lstStyle/>
        <a:p>
          <a:endParaRPr lang="pl-PL"/>
        </a:p>
      </dgm:t>
    </dgm:pt>
    <dgm:pt modelId="{6F4F090A-BD78-4D36-AD68-82C8110237A1}" type="parTrans" cxnId="{63C352C7-E28C-43D4-B4B8-A688082E4932}">
      <dgm:prSet/>
      <dgm:spPr/>
      <dgm:t>
        <a:bodyPr/>
        <a:lstStyle/>
        <a:p>
          <a:endParaRPr lang="pl-PL"/>
        </a:p>
      </dgm:t>
    </dgm:pt>
    <dgm:pt modelId="{FA74FA7E-9689-45DA-A35B-D1687275B95C}" type="pres">
      <dgm:prSet presAssocID="{E364E503-7F4E-46A9-B52A-553C04E576A6}" presName="Name0" presStyleCnt="0">
        <dgm:presLayoutVars>
          <dgm:dir/>
          <dgm:animLvl val="lvl"/>
          <dgm:resizeHandles val="exact"/>
        </dgm:presLayoutVars>
      </dgm:prSet>
      <dgm:spPr/>
    </dgm:pt>
    <dgm:pt modelId="{AABB9AD1-A70F-4978-9918-C15A8A21640A}" type="pres">
      <dgm:prSet presAssocID="{164FC37A-C163-4BDF-A850-5A79BDC82255}" presName="boxAndChildren" presStyleCnt="0"/>
      <dgm:spPr/>
    </dgm:pt>
    <dgm:pt modelId="{95DE17E6-B07C-43D6-AF6B-95EA196CA9F8}" type="pres">
      <dgm:prSet presAssocID="{164FC37A-C163-4BDF-A850-5A79BDC82255}" presName="parentTextBox" presStyleLbl="node1" presStyleIdx="0" presStyleCnt="5" custLinFactNeighborX="468" custLinFactNeighborY="15093"/>
      <dgm:spPr/>
    </dgm:pt>
    <dgm:pt modelId="{CBF853F5-043B-4E57-8BCA-54DA2792327B}" type="pres">
      <dgm:prSet presAssocID="{CFB5383C-D8E0-4364-8A4E-5B7BF313782C}" presName="sp" presStyleCnt="0"/>
      <dgm:spPr/>
    </dgm:pt>
    <dgm:pt modelId="{7238BEC3-5F76-4FE6-BFA4-EC1D80C96640}" type="pres">
      <dgm:prSet presAssocID="{ED8C8370-C33E-4310-BE14-9EE94A6BBAE7}" presName="arrowAndChildren" presStyleCnt="0"/>
      <dgm:spPr/>
    </dgm:pt>
    <dgm:pt modelId="{E5A88EEC-FC16-4540-9B26-154E9E30D73B}" type="pres">
      <dgm:prSet presAssocID="{ED8C8370-C33E-4310-BE14-9EE94A6BBAE7}" presName="parentTextArrow" presStyleLbl="node1" presStyleIdx="1" presStyleCnt="5" custScaleY="128718" custLinFactNeighborX="42" custLinFactNeighborY="2398"/>
      <dgm:spPr/>
    </dgm:pt>
    <dgm:pt modelId="{8C3AAB7A-BD10-4DA9-B585-2D67A75B7917}" type="pres">
      <dgm:prSet presAssocID="{F449F4A2-84B7-47A1-9581-240DC3C38BB8}" presName="sp" presStyleCnt="0"/>
      <dgm:spPr/>
    </dgm:pt>
    <dgm:pt modelId="{18B7D3F6-3C4E-4C66-82DA-647D8B7EC856}" type="pres">
      <dgm:prSet presAssocID="{563D637D-C314-4991-8AD0-98C2921D9A3D}" presName="arrowAndChildren" presStyleCnt="0"/>
      <dgm:spPr/>
    </dgm:pt>
    <dgm:pt modelId="{8A5E30FA-BCB7-445D-A87D-5FC8DFD1A166}" type="pres">
      <dgm:prSet presAssocID="{563D637D-C314-4991-8AD0-98C2921D9A3D}" presName="parentTextArrow" presStyleLbl="node1" presStyleIdx="2" presStyleCnt="5"/>
      <dgm:spPr/>
    </dgm:pt>
    <dgm:pt modelId="{8BAA6AD4-857C-4114-8C62-13D9B659E2EE}" type="pres">
      <dgm:prSet presAssocID="{62B8A11E-5534-4F11-A21D-A169A297CA8D}" presName="sp" presStyleCnt="0"/>
      <dgm:spPr/>
    </dgm:pt>
    <dgm:pt modelId="{9956922D-464E-4016-B486-8D1DC5D476B6}" type="pres">
      <dgm:prSet presAssocID="{B80D4AAE-D30F-4EB3-B100-6DC2FE0A0999}" presName="arrowAndChildren" presStyleCnt="0"/>
      <dgm:spPr/>
    </dgm:pt>
    <dgm:pt modelId="{FF800581-5E2F-4440-89C2-300F880ECD27}" type="pres">
      <dgm:prSet presAssocID="{B80D4AAE-D30F-4EB3-B100-6DC2FE0A0999}" presName="parentTextArrow" presStyleLbl="node1" presStyleIdx="3" presStyleCnt="5" custLinFactNeighborX="42" custLinFactNeighborY="-3954"/>
      <dgm:spPr/>
    </dgm:pt>
    <dgm:pt modelId="{DE26F33D-460E-4AF8-8374-D7ADD6669091}" type="pres">
      <dgm:prSet presAssocID="{06DDB21B-41B9-4838-B0CC-4EAD00F89CBD}" presName="sp" presStyleCnt="0"/>
      <dgm:spPr/>
    </dgm:pt>
    <dgm:pt modelId="{55E4C49D-4869-42F8-9062-7230B81771CB}" type="pres">
      <dgm:prSet presAssocID="{1C7CBAFD-50E0-4395-B458-E575F7A2785A}" presName="arrowAndChildren" presStyleCnt="0"/>
      <dgm:spPr/>
    </dgm:pt>
    <dgm:pt modelId="{93A5F1CC-712B-472B-B4B9-D109EE929B6C}" type="pres">
      <dgm:prSet presAssocID="{1C7CBAFD-50E0-4395-B458-E575F7A2785A}" presName="parentTextArrow" presStyleLbl="node1" presStyleIdx="4" presStyleCnt="5" custLinFactNeighborX="468" custLinFactNeighborY="-3818"/>
      <dgm:spPr/>
    </dgm:pt>
  </dgm:ptLst>
  <dgm:cxnLst>
    <dgm:cxn modelId="{1321E407-8EFF-45A2-96F7-4D89462004F5}" srcId="{E364E503-7F4E-46A9-B52A-553C04E576A6}" destId="{B80D4AAE-D30F-4EB3-B100-6DC2FE0A0999}" srcOrd="1" destOrd="0" parTransId="{5DDF6512-A74F-4EAA-A1F0-756ACCF49751}" sibTransId="{62B8A11E-5534-4F11-A21D-A169A297CA8D}"/>
    <dgm:cxn modelId="{A1FC8D34-A007-45A5-9C3A-9B280F37B0ED}" type="presOf" srcId="{ED8C8370-C33E-4310-BE14-9EE94A6BBAE7}" destId="{E5A88EEC-FC16-4540-9B26-154E9E30D73B}" srcOrd="0" destOrd="0" presId="urn:microsoft.com/office/officeart/2005/8/layout/process4"/>
    <dgm:cxn modelId="{E6D7043B-E021-4FED-A050-164348B9B5B6}" type="presOf" srcId="{1C7CBAFD-50E0-4395-B458-E575F7A2785A}" destId="{93A5F1CC-712B-472B-B4B9-D109EE929B6C}" srcOrd="0" destOrd="0" presId="urn:microsoft.com/office/officeart/2005/8/layout/process4"/>
    <dgm:cxn modelId="{AB8BC46F-BF7E-488D-BD89-71E8313107F8}" srcId="{E364E503-7F4E-46A9-B52A-553C04E576A6}" destId="{1C7CBAFD-50E0-4395-B458-E575F7A2785A}" srcOrd="0" destOrd="0" parTransId="{375C622A-94B6-4B7D-98E4-A93B71523BD4}" sibTransId="{06DDB21B-41B9-4838-B0CC-4EAD00F89CBD}"/>
    <dgm:cxn modelId="{C7BC5C77-828B-4AF9-9E5E-1BB724EB2A3F}" srcId="{E364E503-7F4E-46A9-B52A-553C04E576A6}" destId="{563D637D-C314-4991-8AD0-98C2921D9A3D}" srcOrd="2" destOrd="0" parTransId="{7EEE71FB-384B-4E81-9BC6-65A14448F09E}" sibTransId="{F449F4A2-84B7-47A1-9581-240DC3C38BB8}"/>
    <dgm:cxn modelId="{43D5288D-0773-425A-A8B5-D159CC12EF2A}" type="presOf" srcId="{164FC37A-C163-4BDF-A850-5A79BDC82255}" destId="{95DE17E6-B07C-43D6-AF6B-95EA196CA9F8}" srcOrd="0" destOrd="0" presId="urn:microsoft.com/office/officeart/2005/8/layout/process4"/>
    <dgm:cxn modelId="{E86CC8AD-13D4-486F-B579-2F2E11F4C47D}" srcId="{E364E503-7F4E-46A9-B52A-553C04E576A6}" destId="{164FC37A-C163-4BDF-A850-5A79BDC82255}" srcOrd="4" destOrd="0" parTransId="{DBDA1E1C-6923-4CCA-A71E-18DE5D05C71F}" sibTransId="{79A1C977-A34C-4C6F-ADEA-4B0E7676F2DB}"/>
    <dgm:cxn modelId="{63C352C7-E28C-43D4-B4B8-A688082E4932}" srcId="{E364E503-7F4E-46A9-B52A-553C04E576A6}" destId="{ED8C8370-C33E-4310-BE14-9EE94A6BBAE7}" srcOrd="3" destOrd="0" parTransId="{6F4F090A-BD78-4D36-AD68-82C8110237A1}" sibTransId="{CFB5383C-D8E0-4364-8A4E-5B7BF313782C}"/>
    <dgm:cxn modelId="{9A4183D7-F477-423E-AA0F-57DB3AC2FD44}" type="presOf" srcId="{563D637D-C314-4991-8AD0-98C2921D9A3D}" destId="{8A5E30FA-BCB7-445D-A87D-5FC8DFD1A166}" srcOrd="0" destOrd="0" presId="urn:microsoft.com/office/officeart/2005/8/layout/process4"/>
    <dgm:cxn modelId="{2247B8E9-04F3-4E64-A92D-FEF472A70695}" type="presOf" srcId="{E364E503-7F4E-46A9-B52A-553C04E576A6}" destId="{FA74FA7E-9689-45DA-A35B-D1687275B95C}" srcOrd="0" destOrd="0" presId="urn:microsoft.com/office/officeart/2005/8/layout/process4"/>
    <dgm:cxn modelId="{51B9ECF0-090B-4208-AEDA-03BC63BA3CFB}" type="presOf" srcId="{B80D4AAE-D30F-4EB3-B100-6DC2FE0A0999}" destId="{FF800581-5E2F-4440-89C2-300F880ECD27}" srcOrd="0" destOrd="0" presId="urn:microsoft.com/office/officeart/2005/8/layout/process4"/>
    <dgm:cxn modelId="{8A5FB601-9419-43D6-9751-F23ACB345BD7}" type="presParOf" srcId="{FA74FA7E-9689-45DA-A35B-D1687275B95C}" destId="{AABB9AD1-A70F-4978-9918-C15A8A21640A}" srcOrd="0" destOrd="0" presId="urn:microsoft.com/office/officeart/2005/8/layout/process4"/>
    <dgm:cxn modelId="{ED021662-FE03-464F-B5B4-5BA40831AA21}" type="presParOf" srcId="{AABB9AD1-A70F-4978-9918-C15A8A21640A}" destId="{95DE17E6-B07C-43D6-AF6B-95EA196CA9F8}" srcOrd="0" destOrd="0" presId="urn:microsoft.com/office/officeart/2005/8/layout/process4"/>
    <dgm:cxn modelId="{60BF663D-C5E2-4A72-ACB9-5FB574B526CB}" type="presParOf" srcId="{FA74FA7E-9689-45DA-A35B-D1687275B95C}" destId="{CBF853F5-043B-4E57-8BCA-54DA2792327B}" srcOrd="1" destOrd="0" presId="urn:microsoft.com/office/officeart/2005/8/layout/process4"/>
    <dgm:cxn modelId="{A56030B6-CBAE-4007-8312-EF0C7EED52BD}" type="presParOf" srcId="{FA74FA7E-9689-45DA-A35B-D1687275B95C}" destId="{7238BEC3-5F76-4FE6-BFA4-EC1D80C96640}" srcOrd="2" destOrd="0" presId="urn:microsoft.com/office/officeart/2005/8/layout/process4"/>
    <dgm:cxn modelId="{98E37B65-3DF3-4287-8C94-E41B6BCF7CDC}" type="presParOf" srcId="{7238BEC3-5F76-4FE6-BFA4-EC1D80C96640}" destId="{E5A88EEC-FC16-4540-9B26-154E9E30D73B}" srcOrd="0" destOrd="0" presId="urn:microsoft.com/office/officeart/2005/8/layout/process4"/>
    <dgm:cxn modelId="{81852FB3-71B8-4470-97FE-24836DD30A53}" type="presParOf" srcId="{FA74FA7E-9689-45DA-A35B-D1687275B95C}" destId="{8C3AAB7A-BD10-4DA9-B585-2D67A75B7917}" srcOrd="3" destOrd="0" presId="urn:microsoft.com/office/officeart/2005/8/layout/process4"/>
    <dgm:cxn modelId="{2EFDBA9B-11E5-4E64-8B64-6F0A638704C5}" type="presParOf" srcId="{FA74FA7E-9689-45DA-A35B-D1687275B95C}" destId="{18B7D3F6-3C4E-4C66-82DA-647D8B7EC856}" srcOrd="4" destOrd="0" presId="urn:microsoft.com/office/officeart/2005/8/layout/process4"/>
    <dgm:cxn modelId="{AC7417D6-70A5-497C-ADBC-97AE547D4353}" type="presParOf" srcId="{18B7D3F6-3C4E-4C66-82DA-647D8B7EC856}" destId="{8A5E30FA-BCB7-445D-A87D-5FC8DFD1A166}" srcOrd="0" destOrd="0" presId="urn:microsoft.com/office/officeart/2005/8/layout/process4"/>
    <dgm:cxn modelId="{BA365362-A4D5-4CFC-81DE-4037E7CE5DA0}" type="presParOf" srcId="{FA74FA7E-9689-45DA-A35B-D1687275B95C}" destId="{8BAA6AD4-857C-4114-8C62-13D9B659E2EE}" srcOrd="5" destOrd="0" presId="urn:microsoft.com/office/officeart/2005/8/layout/process4"/>
    <dgm:cxn modelId="{23CA2893-71A0-4FBE-986B-13346A18F7B5}" type="presParOf" srcId="{FA74FA7E-9689-45DA-A35B-D1687275B95C}" destId="{9956922D-464E-4016-B486-8D1DC5D476B6}" srcOrd="6" destOrd="0" presId="urn:microsoft.com/office/officeart/2005/8/layout/process4"/>
    <dgm:cxn modelId="{14B081E4-B06B-4681-8921-BF5B3F32937D}" type="presParOf" srcId="{9956922D-464E-4016-B486-8D1DC5D476B6}" destId="{FF800581-5E2F-4440-89C2-300F880ECD27}" srcOrd="0" destOrd="0" presId="urn:microsoft.com/office/officeart/2005/8/layout/process4"/>
    <dgm:cxn modelId="{49791D74-B991-4CBA-B2BB-83C8AFEBA8CD}" type="presParOf" srcId="{FA74FA7E-9689-45DA-A35B-D1687275B95C}" destId="{DE26F33D-460E-4AF8-8374-D7ADD6669091}" srcOrd="7" destOrd="0" presId="urn:microsoft.com/office/officeart/2005/8/layout/process4"/>
    <dgm:cxn modelId="{70DBEB30-CFE5-4396-8BC0-2D7D2005BC9A}" type="presParOf" srcId="{FA74FA7E-9689-45DA-A35B-D1687275B95C}" destId="{55E4C49D-4869-42F8-9062-7230B81771CB}" srcOrd="8" destOrd="0" presId="urn:microsoft.com/office/officeart/2005/8/layout/process4"/>
    <dgm:cxn modelId="{77083D6D-6CDA-4879-9810-01B181BAB5C8}" type="presParOf" srcId="{55E4C49D-4869-42F8-9062-7230B81771CB}" destId="{93A5F1CC-712B-472B-B4B9-D109EE929B6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E17E6-B07C-43D6-AF6B-95EA196CA9F8}">
      <dsp:nvSpPr>
        <dsp:cNvPr id="0" name=""/>
        <dsp:cNvSpPr/>
      </dsp:nvSpPr>
      <dsp:spPr>
        <a:xfrm>
          <a:off x="0" y="3470066"/>
          <a:ext cx="8836348" cy="5303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cs typeface="Calibri" panose="020F0502020204030204" pitchFamily="34" charset="0"/>
            </a:rPr>
            <a:t>Zatwierdzenie Programu</a:t>
          </a:r>
        </a:p>
      </dsp:txBody>
      <dsp:txXfrm>
        <a:off x="0" y="3470066"/>
        <a:ext cx="8836348" cy="530325"/>
      </dsp:txXfrm>
    </dsp:sp>
    <dsp:sp modelId="{E5A88EEC-FC16-4540-9B26-154E9E30D73B}">
      <dsp:nvSpPr>
        <dsp:cNvPr id="0" name=""/>
        <dsp:cNvSpPr/>
      </dsp:nvSpPr>
      <dsp:spPr>
        <a:xfrm rot="10800000">
          <a:off x="0" y="2445160"/>
          <a:ext cx="8836348" cy="1049876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cs typeface="Calibri" panose="020F0502020204030204" pitchFamily="34" charset="0"/>
            </a:rPr>
            <a:t>Konsultacje społeczne projektu Programu wraz z uzgodnieniem konieczności przeprowadzenia strategicznej oceny oddziaływania na środowisko</a:t>
          </a:r>
        </a:p>
      </dsp:txBody>
      <dsp:txXfrm rot="10800000">
        <a:off x="0" y="2445160"/>
        <a:ext cx="8836348" cy="682178"/>
      </dsp:txXfrm>
    </dsp:sp>
    <dsp:sp modelId="{8A5E30FA-BCB7-445D-A87D-5FC8DFD1A166}">
      <dsp:nvSpPr>
        <dsp:cNvPr id="0" name=""/>
        <dsp:cNvSpPr/>
      </dsp:nvSpPr>
      <dsp:spPr>
        <a:xfrm rot="10800000">
          <a:off x="0" y="1617915"/>
          <a:ext cx="8836348" cy="81564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cs typeface="Calibri" panose="020F0502020204030204" pitchFamily="34" charset="0"/>
            </a:rPr>
            <a:t>Sporządzenie Projektu Programu Rozwoju Powiatu </a:t>
          </a:r>
        </a:p>
      </dsp:txBody>
      <dsp:txXfrm rot="10800000">
        <a:off x="0" y="1617915"/>
        <a:ext cx="8836348" cy="529978"/>
      </dsp:txXfrm>
    </dsp:sp>
    <dsp:sp modelId="{FF800581-5E2F-4440-89C2-300F880ECD27}">
      <dsp:nvSpPr>
        <dsp:cNvPr id="0" name=""/>
        <dsp:cNvSpPr/>
      </dsp:nvSpPr>
      <dsp:spPr>
        <a:xfrm rot="10800000">
          <a:off x="0" y="777979"/>
          <a:ext cx="8836348" cy="81564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cs typeface="Calibri" panose="020F0502020204030204" pitchFamily="34" charset="0"/>
            </a:rPr>
            <a:t>Identyfikacja założeń programowych</a:t>
          </a:r>
        </a:p>
      </dsp:txBody>
      <dsp:txXfrm rot="10800000">
        <a:off x="0" y="777979"/>
        <a:ext cx="8836348" cy="529978"/>
      </dsp:txXfrm>
    </dsp:sp>
    <dsp:sp modelId="{93A5F1CC-712B-472B-B4B9-D109EE929B6C}">
      <dsp:nvSpPr>
        <dsp:cNvPr id="0" name=""/>
        <dsp:cNvSpPr/>
      </dsp:nvSpPr>
      <dsp:spPr>
        <a:xfrm rot="10800000">
          <a:off x="0" y="0"/>
          <a:ext cx="8836348" cy="81564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libri" panose="020F0502020204030204" pitchFamily="34" charset="0"/>
              <a:cs typeface="Calibri" panose="020F0502020204030204" pitchFamily="34" charset="0"/>
            </a:rPr>
            <a:t>Diagnoza strategiczna </a:t>
          </a:r>
        </a:p>
      </dsp:txBody>
      <dsp:txXfrm rot="10800000">
        <a:off x="0" y="0"/>
        <a:ext cx="8836348" cy="529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D821-B36D-403D-9E97-8193087B0D2C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C3454-CCE8-4041-B181-0FF46B8F7C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2094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C3454-CCE8-4041-B181-0FF46B8F7C5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0753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29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404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1158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3820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272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9511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5367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537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085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688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639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92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8492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407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396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279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FC14B-34A5-4BB1-BC53-F60C29CF4C0E}" type="datetimeFigureOut">
              <a:rPr lang="pl-PL" smtClean="0"/>
              <a:t>26.05.2022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0B7980D-B116-4A48-9021-B781F7C3C1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877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A3109F-B25E-464E-9E59-68B2ED32A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7688" y="1743076"/>
            <a:ext cx="8273989" cy="355282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Program Rozwoju Powiatu Golubsko-Dobrzyńskiego na lata 2021-2030 </a:t>
            </a:r>
            <a:b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Golub-Dobrzyń, dnia 25.05.2022 r.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631B3EC-CC73-45E8-B00B-06D3166C16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999" y="410947"/>
            <a:ext cx="3599554" cy="962518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60C6490B-52EC-4E2B-9B7F-BAACDF34C91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064" y="5494061"/>
            <a:ext cx="889618" cy="10038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3755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106A99-D752-4561-8E98-8367A5B83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1435567"/>
            <a:ext cx="8911687" cy="777408"/>
          </a:xfrm>
        </p:spPr>
        <p:txBody>
          <a:bodyPr>
            <a:normAutofit fontScale="90000"/>
          </a:bodyPr>
          <a:lstStyle/>
          <a:p>
            <a:r>
              <a:rPr lang="pl-PL" sz="2200" b="1" dirty="0">
                <a:latin typeface="Calibri" panose="020F0502020204030204" pitchFamily="34" charset="0"/>
                <a:cs typeface="Calibri" panose="020F0502020204030204" pitchFamily="34" charset="0"/>
              </a:rPr>
              <a:t>Cel szczegółowy 5. Rozwinięta i wysokiej jakości infrastruktura drogowa i sieciowa na terenie Powiatu </a:t>
            </a:r>
            <a:br>
              <a:rPr lang="pl-PL" dirty="0"/>
            </a:br>
            <a:br>
              <a:rPr lang="pl-PL" dirty="0"/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6161A59B-43F9-4848-B880-F7CE2034F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739976"/>
              </p:ext>
            </p:extLst>
          </p:nvPr>
        </p:nvGraphicFramePr>
        <p:xfrm>
          <a:off x="2540308" y="2274570"/>
          <a:ext cx="8876823" cy="4272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7331">
                  <a:extLst>
                    <a:ext uri="{9D8B030D-6E8A-4147-A177-3AD203B41FA5}">
                      <a16:colId xmlns:a16="http://schemas.microsoft.com/office/drawing/2014/main" val="728254981"/>
                    </a:ext>
                  </a:extLst>
                </a:gridCol>
                <a:gridCol w="6589492">
                  <a:extLst>
                    <a:ext uri="{9D8B030D-6E8A-4147-A177-3AD203B41FA5}">
                      <a16:colId xmlns:a16="http://schemas.microsoft.com/office/drawing/2014/main" val="353327996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5.1.Podniesienie jakości standardu dróg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7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117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5.1.1. Poprawa infrastruktury drogowej na terenie Powiatu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98829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5.2. Zwiększenie spójności sieci drogowej i infrastruktury </a:t>
                      </a:r>
                      <a:r>
                        <a:rPr lang="pl-PL" sz="17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okołodrogowej</a:t>
                      </a:r>
                      <a:r>
                        <a:rPr lang="pl-PL" sz="1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na terenie Powiatu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7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45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7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5.2.1. Poprawa infrastruktury okołodrogowej – chodniki, oświetlenie uliczne</a:t>
                      </a:r>
                      <a:endParaRPr lang="pl-PL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63796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5.2.2. Rozbudowa sieci ścieżek rowerowych na terenie Powiatu</a:t>
                      </a:r>
                      <a:endParaRPr lang="pl-PL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9934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5.2.3. Poprawa bezpieczeństwa uczestników ruchu drogowego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60604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7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5.3. Poprawa jakości infrastruktury technicznej na terenie Powiatu, w tym sieciowej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7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31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  <a:p>
                      <a:pPr algn="ctr"/>
                      <a:endParaRPr lang="pl-PL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7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5.3.1. Rozwój infrastruktury sieciowej, w tym m.in. sieci kanalizacyjnej, wodociągowej, gazowej </a:t>
                      </a:r>
                      <a:endParaRPr lang="pl-PL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6373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l-PL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5.3.2. Poprawa dostępności mieszkańców Powiatu do podstawowych mediów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254821"/>
                  </a:ext>
                </a:extLst>
              </a:tr>
            </a:tbl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4D07CDD8-CEBB-41D3-864B-C474690B6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749" y="297692"/>
            <a:ext cx="360304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683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947D5B-564A-48B7-BE91-0802C4A1E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687" y="1637993"/>
            <a:ext cx="8911687" cy="898730"/>
          </a:xfrm>
        </p:spPr>
        <p:txBody>
          <a:bodyPr>
            <a:normAutofit fontScale="90000"/>
          </a:bodyPr>
          <a:lstStyle/>
          <a:p>
            <a:r>
              <a:rPr lang="pl-PL" sz="3200" b="1" dirty="0">
                <a:latin typeface="Calibri" panose="020F0502020204030204" pitchFamily="34" charset="0"/>
                <a:cs typeface="Calibri" panose="020F0502020204030204" pitchFamily="34" charset="0"/>
              </a:rPr>
              <a:t>Podsumowanie konsultacji społecznych, opiniowania i uzgodnień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39092A-4DBD-4B7B-B15D-EA176172A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724150"/>
            <a:ext cx="8915400" cy="3187071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Dwukrotnie przeprowadzone konsultacje społeczne:</a:t>
            </a:r>
          </a:p>
          <a:p>
            <a:pPr marL="806450" indent="-514350" algn="just">
              <a:lnSpc>
                <a:spcPct val="150000"/>
              </a:lnSpc>
              <a:buFont typeface="+mj-lt"/>
              <a:buAutoNum type="romanUcPeriod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16 - 30 listopada 2021 r. – uwagi Poradni Leczenia Uzależnień w Golubiu-Dobrzyniu oraz Gminy Kowalewo Pomorskie – uwzględnione w całości</a:t>
            </a:r>
          </a:p>
          <a:p>
            <a:pPr marL="806450" indent="-514350" algn="just">
              <a:lnSpc>
                <a:spcPct val="150000"/>
              </a:lnSpc>
              <a:buFont typeface="+mj-lt"/>
              <a:buAutoNum type="romanUcPeriod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8 – 29 marca 2022 r. – konsultacje wynikające z procedury OOŚ – nie wniesiono uwag.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Procedura strategicznej oceny oddziaływania na środowisko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, w ramach której uzgodniono zakres Prognozy oddziaływania na środowisko dla Programu Rozwoju Powiatu Golubsko-Dobrzyńskiego na lata 2021-2030</a:t>
            </a:r>
            <a:endParaRPr lang="pl-PL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7F11FDC-CFF0-467E-81EA-BF879FC515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440" y="390595"/>
            <a:ext cx="360304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59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ED33AB5F-7476-4ACA-A840-D65AAF6323E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394" y="3313747"/>
            <a:ext cx="1898805" cy="223932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E73E5DED-1AFE-4521-8C6F-12B15796A472}"/>
              </a:ext>
            </a:extLst>
          </p:cNvPr>
          <p:cNvSpPr txBox="1"/>
          <p:nvPr/>
        </p:nvSpPr>
        <p:spPr>
          <a:xfrm>
            <a:off x="6864349" y="4427457"/>
            <a:ext cx="42116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Lech Consulting Sp. z o.o.</a:t>
            </a:r>
          </a:p>
          <a:p>
            <a:r>
              <a:rPr lang="pl-PL" sz="1400" dirty="0"/>
              <a:t>Ul. </a:t>
            </a:r>
            <a:r>
              <a:rPr lang="pl-PL" sz="1400" dirty="0" err="1"/>
              <a:t>Podmurna</a:t>
            </a:r>
            <a:r>
              <a:rPr lang="pl-PL" sz="1400" dirty="0"/>
              <a:t> 65/1</a:t>
            </a:r>
          </a:p>
          <a:p>
            <a:r>
              <a:rPr lang="pl-PL" sz="1400" dirty="0"/>
              <a:t>87-100 Toruń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F10CC1C3-94A3-49CE-90A7-A1DA353CF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749" y="297692"/>
            <a:ext cx="3603048" cy="963251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1FF48874-D305-4679-9E35-791773AF4FD0}"/>
              </a:ext>
            </a:extLst>
          </p:cNvPr>
          <p:cNvSpPr txBox="1"/>
          <p:nvPr/>
        </p:nvSpPr>
        <p:spPr>
          <a:xfrm>
            <a:off x="4095750" y="1771650"/>
            <a:ext cx="6743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8033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947D5B-564A-48B7-BE91-0802C4A1E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687" y="1637993"/>
            <a:ext cx="8911687" cy="669247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" panose="020F0502020204030204" pitchFamily="34" charset="0"/>
                <a:cs typeface="Calibri" panose="020F0502020204030204" pitchFamily="34" charset="0"/>
              </a:rPr>
              <a:t>Agenda spotkania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39092A-4DBD-4B7B-B15D-EA176172A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724150"/>
            <a:ext cx="8915400" cy="31870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Podstawy prawne opracowania Programu Rozwoju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Proces opracowania Programu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Założenia programowe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Podsumowanie konsultacji społecznych, opiniowania i uzgodnień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7F11FDC-CFF0-467E-81EA-BF879FC515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440" y="390595"/>
            <a:ext cx="360304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30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678B3F-8654-4E9F-8147-553910DE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543050"/>
            <a:ext cx="8911687" cy="688955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Calibri" panose="020F0502020204030204" pitchFamily="34" charset="0"/>
                <a:cs typeface="Calibri" panose="020F0502020204030204" pitchFamily="34" charset="0"/>
              </a:rPr>
              <a:t>Podstawy prawne Programu Rozwoju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38527C-7E3E-4E16-AFEF-78B66AA6A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709" y="2418735"/>
            <a:ext cx="8915400" cy="383114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Program Rozwoju Powiatu Golubsko-Dobrzyńskiego opracowany jest zgodnie z przepisami: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art. 32 ust. 2 pkt. 2a ustawy z dnia 5 czerwca 1998 r. o samorządzie powiatowym (Dz.U.2022 poz. 528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t.j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art. 15 ust. 4 pkt.2 i art. 17 ust. 1 ustawy z dnia 6 grudnia 2006 r. o zasadach prowadzenia polityki rozwoju (Dz.U.2021 poz. 1057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t.j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.).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ustawa z dnia 3 października 2008 r. o udostępnianiu informacji o środowisku i jego ochronie, udziale społeczeństwa w ochronie środowiska oraz o ocenach oddziaływania na środowisko (Dz.U.2022 poz. 1029 </a:t>
            </a:r>
            <a:r>
              <a:rPr lang="pl-PL" dirty="0" err="1">
                <a:latin typeface="Calibri" panose="020F0502020204030204" pitchFamily="34" charset="0"/>
                <a:cs typeface="Calibri" panose="020F0502020204030204" pitchFamily="34" charset="0"/>
              </a:rPr>
              <a:t>t.j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70FCE6D-5D8A-4BE8-8CFF-898962638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584" y="321427"/>
            <a:ext cx="360304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80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4DC89C-BD39-4C42-B8C6-6AE5DBD56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3" y="1562100"/>
            <a:ext cx="8911687" cy="632625"/>
          </a:xfrm>
        </p:spPr>
        <p:txBody>
          <a:bodyPr>
            <a:normAutofit fontScale="90000"/>
          </a:bodyPr>
          <a:lstStyle/>
          <a:p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Proces opracowania Programu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951962F6-8B7C-4751-95E7-0113282A4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459422"/>
              </p:ext>
            </p:extLst>
          </p:nvPr>
        </p:nvGraphicFramePr>
        <p:xfrm>
          <a:off x="2589213" y="2547892"/>
          <a:ext cx="8836348" cy="4000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Obraz 8">
            <a:extLst>
              <a:ext uri="{FF2B5EF4-FFF2-40B4-BE49-F238E27FC236}">
                <a16:creationId xmlns:a16="http://schemas.microsoft.com/office/drawing/2014/main" id="{FAF71371-5929-4886-943B-D5221CA26A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40053" y="332889"/>
            <a:ext cx="360304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4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0F6310-299E-A502-FD98-BCD076A7A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4" y="1602658"/>
            <a:ext cx="8702418" cy="835741"/>
          </a:xfrm>
        </p:spPr>
        <p:txBody>
          <a:bodyPr>
            <a:normAutofit/>
          </a:bodyPr>
          <a:lstStyle/>
          <a:p>
            <a:r>
              <a:rPr lang="pl-PL" sz="3200" b="1" dirty="0"/>
              <a:t>Założenia programowe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40CE61-AB74-4C24-A473-30DC0B7F4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pl-PL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Cel główny:</a:t>
            </a:r>
          </a:p>
          <a:p>
            <a:pPr marL="0" indent="0" algn="ctr">
              <a:buNone/>
            </a:pPr>
            <a:r>
              <a:rPr lang="pl-PL" sz="2400" b="1" i="1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Powiat Golubsko-Dobrzyński, miejscem atrakcyjnym dla mieszkańców, przedsiębiorców i przyszłych inwestorów, zapewniającym wysoką jakość kapitału społecznego, gospodarczego i przestrzenno-funkcjonalnego, wykorzystywanego zgodnie z zasadą zrównoważonego rozwoju, przy jednoczesnym tworzeniu warunków dla aktywnej turystyki i rozwijaniu oferty kulturalnej, dążąc do promocji regionu.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4BB0F1B5-CF25-4305-907F-491401613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826" y="282254"/>
            <a:ext cx="360304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35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A0D3F5-AB1F-457E-AD2A-D5D7BB5B9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438274"/>
            <a:ext cx="8911687" cy="695325"/>
          </a:xfrm>
        </p:spPr>
        <p:txBody>
          <a:bodyPr>
            <a:noAutofit/>
          </a:bodyPr>
          <a:lstStyle/>
          <a:p>
            <a:pPr algn="just"/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Cel szczegółowy 1: Wysoka jakość i dostępność do usług publicznych wspierających osoby zagrożone wykluczeniem społecznym </a:t>
            </a: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2E6C10B6-8534-4A36-9F51-B86A1505E3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017551"/>
              </p:ext>
            </p:extLst>
          </p:nvPr>
        </p:nvGraphicFramePr>
        <p:xfrm>
          <a:off x="2564350" y="2177580"/>
          <a:ext cx="8915400" cy="4498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2787">
                  <a:extLst>
                    <a:ext uri="{9D8B030D-6E8A-4147-A177-3AD203B41FA5}">
                      <a16:colId xmlns:a16="http://schemas.microsoft.com/office/drawing/2014/main" val="3728257029"/>
                    </a:ext>
                  </a:extLst>
                </a:gridCol>
                <a:gridCol w="6932613">
                  <a:extLst>
                    <a:ext uri="{9D8B030D-6E8A-4147-A177-3AD203B41FA5}">
                      <a16:colId xmlns:a16="http://schemas.microsoft.com/office/drawing/2014/main" val="650239759"/>
                    </a:ext>
                  </a:extLst>
                </a:gridCol>
              </a:tblGrid>
              <a:tr h="486392"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1.1. Rozwój i poprawa jakości zaplecza infrastrukturalnego, niezbędnego do świadczenia usług społecznych o wysokim standardzie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377020"/>
                  </a:ext>
                </a:extLst>
              </a:tr>
              <a:tr h="486392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1.1.1. Poprawa stanu technicznego, w tym energetycznego  budynków publicznych wykorzystywanych na cele zabezpieczenia społecznego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55214"/>
                  </a:ext>
                </a:extLst>
              </a:tr>
              <a:tr h="394518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1.1.2. Zapewnienie szerokiej dostępności do usług społecznych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610552"/>
                  </a:ext>
                </a:extLst>
              </a:tr>
              <a:tr h="39451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1.2. Włączenie społeczne osób zagrożonych wykluczeniem społecznym 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559361"/>
                  </a:ext>
                </a:extLst>
              </a:tr>
              <a:tr h="486392">
                <a:tc rowSpan="3"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1.2.1.Rozwój usług skierowanych do osób wymagających wsparcia (społecznego, zdrowotnego, rehabilitacyjnego, itp.)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40664"/>
                  </a:ext>
                </a:extLst>
              </a:tr>
              <a:tr h="394518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1.2.2. Wdrożenie programów aktywizujących społeczność lokalną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480576"/>
                  </a:ext>
                </a:extLst>
              </a:tr>
              <a:tr h="394518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1.2.3. Wsparcie systemu pieczy zastępczej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367719"/>
                  </a:ext>
                </a:extLst>
              </a:tr>
              <a:tr h="39451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1.3. Aktywizacja zawodowa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746238"/>
                  </a:ext>
                </a:extLst>
              </a:tr>
              <a:tr h="394518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1.3.1. Wsparcie w zakresie wejścia i powrotu na rynek pracy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073626"/>
                  </a:ext>
                </a:extLst>
              </a:tr>
              <a:tr h="394518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1.3.2. Wsparcie istniejących przedsiębiorców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130611"/>
                  </a:ext>
                </a:extLst>
              </a:tr>
            </a:tbl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BED64BF9-5C4D-4D34-9A54-D41DEE20B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749" y="297692"/>
            <a:ext cx="360304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97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9E90EC-14AA-4A3D-97F9-F848EF9BB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400" y="1293161"/>
            <a:ext cx="8911687" cy="644057"/>
          </a:xfrm>
        </p:spPr>
        <p:txBody>
          <a:bodyPr>
            <a:normAutofit/>
          </a:bodyPr>
          <a:lstStyle/>
          <a:p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Cel szczegółowy 2. Wysoka jakość edukacji </a:t>
            </a:r>
          </a:p>
        </p:txBody>
      </p:sp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432ED291-7DD7-49D8-8A8C-1FD060F885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670757"/>
              </p:ext>
            </p:extLst>
          </p:nvPr>
        </p:nvGraphicFramePr>
        <p:xfrm>
          <a:off x="2533650" y="1752600"/>
          <a:ext cx="8908000" cy="50202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0162">
                  <a:extLst>
                    <a:ext uri="{9D8B030D-6E8A-4147-A177-3AD203B41FA5}">
                      <a16:colId xmlns:a16="http://schemas.microsoft.com/office/drawing/2014/main" val="2746234805"/>
                    </a:ext>
                  </a:extLst>
                </a:gridCol>
                <a:gridCol w="6827838">
                  <a:extLst>
                    <a:ext uri="{9D8B030D-6E8A-4147-A177-3AD203B41FA5}">
                      <a16:colId xmlns:a16="http://schemas.microsoft.com/office/drawing/2014/main" val="1019793733"/>
                    </a:ext>
                  </a:extLst>
                </a:gridCol>
              </a:tblGrid>
              <a:tr h="382226"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2.1. Podniesienie stanu technicznego placówek oświatowych znajdujących się na terenie Powiatu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91251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2.1.1. Budowa, rozbudowa, przebudowa i modernizacja, w tym również modernizacja energetyczna obiektów edukacyjnych znajdujących się na terenie Powiatu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598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2.1.2. Tworzenie nowych pracowni wraz z doposażeniem placówek szkolnych w nowoczesny sprzęt i urządzenia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329889"/>
                  </a:ext>
                </a:extLst>
              </a:tr>
              <a:tr h="29972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2.1.3. Rozbudowa infrastruktury sportowej, wykorzystywanej na cele szkolne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06912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2.2.Podniesienie kompetencji zawodowych kadry pedagogicznej wraz z rozwojem oferty wspomagającej rodziców wychowujących dzieci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564175"/>
                  </a:ext>
                </a:extLst>
              </a:tr>
              <a:tr h="240030">
                <a:tc rowSpan="4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2.2.1. Rozwój kompetencji nauczycieli i pedagogów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906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2.2.2. Wspomaganie wczesnego rozwoju dziecka ze specjalnymi potrzebami edukacyjnymi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7899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2.2.3. Doskonalenie w zakresie kształcenia zawodowego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84438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2.2.4.Wsparcie rodziców i opiekunów prawnych w opiece i wychowaniu dzieci i młodzieży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785675"/>
                  </a:ext>
                </a:extLst>
              </a:tr>
              <a:tr h="287655"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2.3</a:t>
                      </a:r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pl-PL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Rozszerzenie oferty edukacyjnej i wspierającej ucznia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776513"/>
                  </a:ext>
                </a:extLst>
              </a:tr>
              <a:tr h="314960">
                <a:tc rowSpan="3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2.3.1. Dostosowanie oferty dodatkowych zajęć dla uczniów szkół na terenie Powiatu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777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2.3.2. Podniesienie kompetencji społecznych i zawodowych wśród uczniów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0323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2.3.3. Zwiększenie dostępności do form wsparcia ucznia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173709"/>
                  </a:ext>
                </a:extLst>
              </a:tr>
            </a:tbl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5158DAED-B4FB-4ECF-A6DF-785F5BB41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749" y="297692"/>
            <a:ext cx="360304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55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997E72-D1B6-471B-84FE-3B96F0DC0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438274"/>
            <a:ext cx="8911687" cy="581026"/>
          </a:xfrm>
        </p:spPr>
        <p:txBody>
          <a:bodyPr>
            <a:noAutofit/>
          </a:bodyPr>
          <a:lstStyle/>
          <a:p>
            <a:pPr algn="just"/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Cel szczegółowy 3. Efektywnie funkcjonująca administracja samorządowa </a:t>
            </a: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CA31D12E-F9F0-442B-B9A1-5722E2CB1F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834110"/>
              </p:ext>
            </p:extLst>
          </p:nvPr>
        </p:nvGraphicFramePr>
        <p:xfrm>
          <a:off x="2592925" y="2253781"/>
          <a:ext cx="8888950" cy="37558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8262">
                  <a:extLst>
                    <a:ext uri="{9D8B030D-6E8A-4147-A177-3AD203B41FA5}">
                      <a16:colId xmlns:a16="http://schemas.microsoft.com/office/drawing/2014/main" val="1270670088"/>
                    </a:ext>
                  </a:extLst>
                </a:gridCol>
                <a:gridCol w="6770688">
                  <a:extLst>
                    <a:ext uri="{9D8B030D-6E8A-4147-A177-3AD203B41FA5}">
                      <a16:colId xmlns:a16="http://schemas.microsoft.com/office/drawing/2014/main" val="1685806687"/>
                    </a:ext>
                  </a:extLst>
                </a:gridCol>
              </a:tblGrid>
              <a:tr h="489419"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3.1. Cyfryzacja usług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11294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3.1.1. Poprawa usług publicznych jednostek organizacyjnych Powiatu Golubsko-Dobrzyńskiego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0521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3.1.2. Ujednolicenie  standardów pozostałych jednostek organizacyjnych Powiatu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721852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3.1.3. Podniesienie kompetencji i zwiększenie komfortu pracy administracji samorządowej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54585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3.2. Wzrost warunków bezpieczeństwa publicznego 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pl-PL" dirty="0"/>
                        <a:t>Wzrost warunków bezpieczeństwa publicznego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43316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3.2.1. Zwiększenie efektywności działań podejmowanych przez Powiatowe Centrum Zarządzania Kryzysowego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0540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3.2.2. Wzrost jakości i technicznego standardu siedziby Komendy Powiatowej Państwowej Straży Pożarnej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7007073"/>
                  </a:ext>
                </a:extLst>
              </a:tr>
            </a:tbl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4A95E646-DA46-4C95-966D-DD41E482D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749" y="297692"/>
            <a:ext cx="360304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64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D3D92C-19C9-40CC-A8DC-CEF45BE19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1520658"/>
            <a:ext cx="8911687" cy="739308"/>
          </a:xfrm>
        </p:spPr>
        <p:txBody>
          <a:bodyPr>
            <a:noAutofit/>
          </a:bodyPr>
          <a:lstStyle/>
          <a:p>
            <a:pPr algn="just"/>
            <a:r>
              <a:rPr lang="pl-PL" sz="2000" b="1" dirty="0">
                <a:latin typeface="Calibri" panose="020F0502020204030204" pitchFamily="34" charset="0"/>
                <a:cs typeface="Calibri" panose="020F0502020204030204" pitchFamily="34" charset="0"/>
              </a:rPr>
              <a:t>Cel szczegółowy 4. Ochrona i racjonalne wykorzystanie zasobów środowiska przyrodniczego</a:t>
            </a: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6C48ED0B-0C2A-41F2-AA8C-944CBEBBB6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8860484"/>
              </p:ext>
            </p:extLst>
          </p:nvPr>
        </p:nvGraphicFramePr>
        <p:xfrm>
          <a:off x="2715687" y="2519681"/>
          <a:ext cx="8666163" cy="348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1138">
                  <a:extLst>
                    <a:ext uri="{9D8B030D-6E8A-4147-A177-3AD203B41FA5}">
                      <a16:colId xmlns:a16="http://schemas.microsoft.com/office/drawing/2014/main" val="3479983407"/>
                    </a:ext>
                  </a:extLst>
                </a:gridCol>
                <a:gridCol w="6305025">
                  <a:extLst>
                    <a:ext uri="{9D8B030D-6E8A-4147-A177-3AD203B41FA5}">
                      <a16:colId xmlns:a16="http://schemas.microsoft.com/office/drawing/2014/main" val="287679052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4.1. Poprawa stanu środowiska naturalnego 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70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4.1.1. Modernizacja energetyczna budynków użyteczności publicznej</a:t>
                      </a:r>
                    </a:p>
                    <a:p>
                      <a:pPr algn="just"/>
                      <a:r>
                        <a:rPr lang="pl-P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4.1.2. Zwiększenie udziału OZE</a:t>
                      </a:r>
                    </a:p>
                    <a:p>
                      <a:pPr algn="just"/>
                      <a:r>
                        <a:rPr lang="pl-P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4.1.3. Wspieranie działań adaptacyjnych do zmian klimatu i racjonalnego wykorzystywania zasobów środowiska naturalnego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13463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Priorytet 4.2. Wykorzystanie potencjału endogenicznego 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516384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Kierunki interwencji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4.2.1. Rozwój infrastruktury służącej obsłudze ruchu turystycznego i rekreacyjnego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835684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4.2.2. Promowanie zachowań </a:t>
                      </a:r>
                      <a:r>
                        <a:rPr lang="pl-PL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prośrodowiskowych</a:t>
                      </a:r>
                      <a:r>
                        <a:rPr lang="pl-P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wśród mieszkańców Powiatu Golubsko-Dobrzyńskiego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803296"/>
                  </a:ext>
                </a:extLst>
              </a:tr>
            </a:tbl>
          </a:graphicData>
        </a:graphic>
      </p:graphicFrame>
      <p:pic>
        <p:nvPicPr>
          <p:cNvPr id="4" name="Obraz 3">
            <a:extLst>
              <a:ext uri="{FF2B5EF4-FFF2-40B4-BE49-F238E27FC236}">
                <a16:creationId xmlns:a16="http://schemas.microsoft.com/office/drawing/2014/main" id="{FCAC6AAB-D48F-422B-8FAE-2170177A3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749" y="297692"/>
            <a:ext cx="3603048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145596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Niebiesk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TM02892315[[fn=Smuga]]</Template>
  <TotalTime>1786</TotalTime>
  <Words>898</Words>
  <Application>Microsoft Office PowerPoint</Application>
  <PresentationFormat>Panoramiczny</PresentationFormat>
  <Paragraphs>95</Paragraphs>
  <Slides>12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Smuga</vt:lpstr>
      <vt:lpstr>Program Rozwoju Powiatu Golubsko-Dobrzyńskiego na lata 2021-2030   Golub-Dobrzyń, dnia 25.05.2022 r.</vt:lpstr>
      <vt:lpstr>Agenda spotkania</vt:lpstr>
      <vt:lpstr>Podstawy prawne Programu Rozwoju </vt:lpstr>
      <vt:lpstr>Proces opracowania Programu</vt:lpstr>
      <vt:lpstr>Założenia programowe</vt:lpstr>
      <vt:lpstr>Cel szczegółowy 1: Wysoka jakość i dostępność do usług publicznych wspierających osoby zagrożone wykluczeniem społecznym </vt:lpstr>
      <vt:lpstr>Cel szczegółowy 2. Wysoka jakość edukacji </vt:lpstr>
      <vt:lpstr>Cel szczegółowy 3. Efektywnie funkcjonująca administracja samorządowa </vt:lpstr>
      <vt:lpstr>Cel szczegółowy 4. Ochrona i racjonalne wykorzystanie zasobów środowiska przyrodniczego</vt:lpstr>
      <vt:lpstr>Cel szczegółowy 5. Rozwinięta i wysokiej jakości infrastruktura drogowa i sieciowa na terenie Powiatu     </vt:lpstr>
      <vt:lpstr>Podsumowanie konsultacji społecznych, opiniowania i uzgodnień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Strategia Rozwoju Powiatu Golubsko-Dobrzyńskiego na lata 2021-2030   Golub-Dobrzyń, dnia 18.08.2021 r.</dc:title>
  <dc:creator>ekostrubiec</dc:creator>
  <cp:lastModifiedBy>Karolina Kowalska</cp:lastModifiedBy>
  <cp:revision>24</cp:revision>
  <dcterms:created xsi:type="dcterms:W3CDTF">2021-08-16T05:45:02Z</dcterms:created>
  <dcterms:modified xsi:type="dcterms:W3CDTF">2022-05-26T05:21:14Z</dcterms:modified>
</cp:coreProperties>
</file>